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91" r:id="rId3"/>
    <p:sldId id="287" r:id="rId4"/>
    <p:sldId id="274" r:id="rId5"/>
    <p:sldId id="258" r:id="rId6"/>
    <p:sldId id="271" r:id="rId7"/>
    <p:sldId id="285" r:id="rId8"/>
    <p:sldId id="284" r:id="rId9"/>
    <p:sldId id="278" r:id="rId10"/>
    <p:sldId id="289" r:id="rId11"/>
    <p:sldId id="290" r:id="rId12"/>
    <p:sldId id="28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C3E6"/>
    <a:srgbClr val="4472C4"/>
    <a:srgbClr val="8DA9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77" d="100"/>
          <a:sy n="77" d="100"/>
        </p:scale>
        <p:origin x="75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5943A-7615-20F3-62B4-98D5164CF4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297858-050C-9AA4-E6D7-B69D7BE605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58141-DA96-1B9E-2115-C8683C8EF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C326E-AE78-468F-AFB3-2F0F450DECCB}" type="datetimeFigureOut">
              <a:rPr lang="en-AU" smtClean="0"/>
              <a:t>2/11/2024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D48B61-4230-2925-A602-5CD599159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61D9B7-A9B0-71BF-6D64-9F6AACB34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1941F-5D8A-4AD1-95BF-0043DDCD78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6240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E9C4F-9C80-7D48-0D36-E7ED72C61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5782F8-A134-0C72-D347-E72B6EFC0D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B481C-34A7-BFE8-2BBB-031B4EA61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C326E-AE78-468F-AFB3-2F0F450DECCB}" type="datetimeFigureOut">
              <a:rPr lang="en-AU" smtClean="0"/>
              <a:t>2/11/2024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3B9A49-0DB0-5EC0-B053-CD80202E6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D2592-83FA-B512-CE98-946E02FA8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1941F-5D8A-4AD1-95BF-0043DDCD78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9395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8E6923-B6A3-3DCB-9D8C-BB80003B09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D4997-6FA0-C04C-6253-CE4507AF2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6FF467-EEA6-4F2B-990A-217637110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C326E-AE78-468F-AFB3-2F0F450DECCB}" type="datetimeFigureOut">
              <a:rPr lang="en-AU" smtClean="0"/>
              <a:t>2/11/2024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08B0A-54EC-129B-4344-0246B5066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D4C3D4-2726-9E34-E819-230DD4F61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1941F-5D8A-4AD1-95BF-0043DDCD78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9364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EBEFC-99B6-1532-7800-8698A6BA1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F06467-853C-0FF8-D0BD-65167CF97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74DD4-4337-9128-C694-A217ED455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C326E-AE78-468F-AFB3-2F0F450DECCB}" type="datetimeFigureOut">
              <a:rPr lang="en-AU" smtClean="0"/>
              <a:t>2/11/2024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51A5D-7D6A-3138-E125-1BFD91F75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359D0F-1F2E-E8BF-A52F-6387B551F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1941F-5D8A-4AD1-95BF-0043DDCD78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1362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6CEF0-900F-31E3-96A0-3CBF701D4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1F892A-66EF-83E3-672E-3E58F6898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11C01B-6819-DFEC-6159-C36ADE233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C326E-AE78-468F-AFB3-2F0F450DECCB}" type="datetimeFigureOut">
              <a:rPr lang="en-AU" smtClean="0"/>
              <a:t>2/11/2024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BEA8C-91CD-B30E-7200-1B341E67F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1D3F60-C1F6-C2CC-4EE7-7ECED1C46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1941F-5D8A-4AD1-95BF-0043DDCD78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9239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8F9B8-82FF-E4B2-DD2C-805370728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2EB7EF-EE59-C8CA-A6BB-2A0D937AF9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47718E-28E3-67DF-EBF4-96288D2F74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80D7A4-EE06-1ACD-9AD7-35C3B4D9E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C326E-AE78-468F-AFB3-2F0F450DECCB}" type="datetimeFigureOut">
              <a:rPr lang="en-AU" smtClean="0"/>
              <a:t>2/11/2024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CBF7D-A3A0-58A6-2589-A56FCC07B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4C228F-F425-5A97-7D87-00A1002DD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1941F-5D8A-4AD1-95BF-0043DDCD78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7200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38EBC-F6CF-50EA-0399-944225982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38D99B-596C-9D42-F849-947129CEAE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23C757-F13A-F3E8-4878-BB71EBAAD6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CD5C3E-0C7D-9897-2F36-19B997C7EF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860DFD-A21B-DEC0-FF90-991D4B2FFF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E0258B-AE2B-38CD-13D1-21E5AE141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C326E-AE78-468F-AFB3-2F0F450DECCB}" type="datetimeFigureOut">
              <a:rPr lang="en-AU" smtClean="0"/>
              <a:t>2/11/2024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4B8B7A-7868-23D1-16E9-96DDD564A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D45927-0B52-9A31-766F-C171AE1CE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1941F-5D8A-4AD1-95BF-0043DDCD78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5792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FF973-B0C1-DA09-B983-2B16C791A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B8C235-F04C-E49F-7DBD-7DFD02F69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C326E-AE78-468F-AFB3-2F0F450DECCB}" type="datetimeFigureOut">
              <a:rPr lang="en-AU" smtClean="0"/>
              <a:t>2/11/2024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95E759-3CE4-4D52-7D35-C1BF4B65E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B39EDD-8963-AC3F-F624-49433FA08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1941F-5D8A-4AD1-95BF-0043DDCD78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5390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96B279-1651-173A-DCC0-88714A3B6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C326E-AE78-468F-AFB3-2F0F450DECCB}" type="datetimeFigureOut">
              <a:rPr lang="en-AU" smtClean="0"/>
              <a:t>2/11/2024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1DBD74-17A7-B295-82F3-033E83790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DBE156-AC59-441E-2DFE-5EF64151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1941F-5D8A-4AD1-95BF-0043DDCD78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1117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344C9-A19C-C90E-1533-99BF8C096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D1F3FB-7C65-7309-83C1-601E32C0B9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643435-FD42-DB68-B46D-C308D01EE7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D7105-CE73-7289-D38F-FCAD453D3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C326E-AE78-468F-AFB3-2F0F450DECCB}" type="datetimeFigureOut">
              <a:rPr lang="en-AU" smtClean="0"/>
              <a:t>2/11/2024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76822A-11E1-AD74-88F5-8DF8C0DBD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8AB896-C79E-8472-1570-DDD102107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1941F-5D8A-4AD1-95BF-0043DDCD78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1766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7A165-9264-8803-4E4C-765F74CAB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5ADFC4-BB91-4E5F-77D1-C7D87063DF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75BFAC-68B8-32FE-B60D-DC315F91D0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4BBB06-745B-0217-511A-2EE40BCB2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C326E-AE78-468F-AFB3-2F0F450DECCB}" type="datetimeFigureOut">
              <a:rPr lang="en-AU" smtClean="0"/>
              <a:t>2/11/2024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921FD6-DCB2-BEDB-0CA0-8F33D723F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6DB5DE-54E3-E540-BD4D-0F4C9DFB8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1941F-5D8A-4AD1-95BF-0043DDCD78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47689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2DC87B-EF27-A6FE-F4AA-741A0C576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A5A42F-CEE4-C49D-5AF7-24118735A9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0A16C-728A-6B6A-02A3-447D98A51A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8C326E-AE78-468F-AFB3-2F0F450DECCB}" type="datetimeFigureOut">
              <a:rPr lang="en-AU" smtClean="0"/>
              <a:t>2/11/2024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D46D88-3B57-4144-5CB0-05E0D975F3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AFF88-2A66-6DDF-7852-2C2CE8A0A3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61941F-5D8A-4AD1-95BF-0043DDCD78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77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11" Type="http://schemas.openxmlformats.org/officeDocument/2006/relationships/image" Target="../media/image32.pn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ECD78B-8EE5-B475-F73B-BB4069AF38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C80F9F5-8A8D-7CE6-F496-53B19E29B7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5857" y="3429000"/>
            <a:ext cx="4735901" cy="1350034"/>
          </a:xfrm>
        </p:spPr>
        <p:txBody>
          <a:bodyPr anchor="b">
            <a:norm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Vinitha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Sampathkumar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DF428E-C42B-0FE0-6F71-4EC42ACAC424}"/>
              </a:ext>
            </a:extLst>
          </p:cNvPr>
          <p:cNvSpPr txBox="1"/>
          <p:nvPr/>
        </p:nvSpPr>
        <p:spPr>
          <a:xfrm>
            <a:off x="6745857" y="4779034"/>
            <a:ext cx="5279366" cy="12080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AU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Education: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Master of International Business, DR.G.R. Damodaran College of Science (2018 – 2020)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Bachelor of Business Administration,  PSGR </a:t>
            </a:r>
            <a:r>
              <a:rPr lang="en-AU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Krishnammal</a:t>
            </a:r>
            <a:r>
              <a:rPr lang="en-AU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College(2015 – 2018)</a:t>
            </a:r>
          </a:p>
          <a:p>
            <a:pPr algn="l"/>
            <a:endParaRPr lang="en-AU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l"/>
            <a:r>
              <a:rPr lang="en-AU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Experience: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Research Analyst at </a:t>
            </a:r>
            <a:r>
              <a:rPr lang="en-AU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Vaave</a:t>
            </a:r>
            <a:r>
              <a:rPr lang="en-AU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Alumni Management Company (2021-2022)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Market Research Analyst at </a:t>
            </a:r>
            <a:r>
              <a:rPr lang="en-AU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Zinnov</a:t>
            </a:r>
            <a:r>
              <a:rPr lang="en-AU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Consultancy (2020-2021)</a:t>
            </a:r>
          </a:p>
        </p:txBody>
      </p:sp>
      <p:pic>
        <p:nvPicPr>
          <p:cNvPr id="8" name="Google Shape;229;p1">
            <a:extLst>
              <a:ext uri="{FF2B5EF4-FFF2-40B4-BE49-F238E27FC236}">
                <a16:creationId xmlns:a16="http://schemas.microsoft.com/office/drawing/2014/main" id="{5C88B0F6-41DE-5F71-5449-979B78D2C7A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14732" cy="624391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EA40EC4-32E9-7707-88ED-929483F92A32}"/>
              </a:ext>
            </a:extLst>
          </p:cNvPr>
          <p:cNvSpPr/>
          <p:nvPr/>
        </p:nvSpPr>
        <p:spPr>
          <a:xfrm>
            <a:off x="0" y="534838"/>
            <a:ext cx="3260785" cy="6323161"/>
          </a:xfrm>
          <a:prstGeom prst="rect">
            <a:avLst/>
          </a:prstGeom>
          <a:solidFill>
            <a:srgbClr val="8DA9D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94098AF-E33F-4ED7-C414-23C1056C3602}"/>
              </a:ext>
            </a:extLst>
          </p:cNvPr>
          <p:cNvSpPr txBox="1">
            <a:spLocks/>
          </p:cNvSpPr>
          <p:nvPr/>
        </p:nvSpPr>
        <p:spPr>
          <a:xfrm>
            <a:off x="3260785" y="624391"/>
            <a:ext cx="8643667" cy="261051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5400" b="1" dirty="0">
                <a:solidFill>
                  <a:schemeClr val="accent1">
                    <a:lumMod val="75000"/>
                  </a:schemeClr>
                </a:solidFill>
              </a:rPr>
              <a:t>Investment Recommendation System</a:t>
            </a:r>
            <a:br>
              <a:rPr lang="en-US" sz="5400" b="1" dirty="0"/>
            </a:br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Providing Personalized Financial Insights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Capstone Project - 2 November 2024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B955485-D16E-BE39-9AB3-3D052753D12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9105"/>
          <a:stretch/>
        </p:blipFill>
        <p:spPr>
          <a:xfrm>
            <a:off x="551207" y="2369595"/>
            <a:ext cx="2158370" cy="2118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07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C2E6EE-A3A3-EB14-638A-310AD583E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29;p1">
            <a:extLst>
              <a:ext uri="{FF2B5EF4-FFF2-40B4-BE49-F238E27FC236}">
                <a16:creationId xmlns:a16="http://schemas.microsoft.com/office/drawing/2014/main" id="{B2D6C876-9CA6-A15E-0A57-D460756F80C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14732" cy="62439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48FE1E0-1249-50D2-BD05-A3B97D324AE7}"/>
              </a:ext>
            </a:extLst>
          </p:cNvPr>
          <p:cNvSpPr/>
          <p:nvPr/>
        </p:nvSpPr>
        <p:spPr>
          <a:xfrm>
            <a:off x="0" y="534838"/>
            <a:ext cx="3260785" cy="6323161"/>
          </a:xfrm>
          <a:prstGeom prst="rect">
            <a:avLst/>
          </a:prstGeom>
          <a:solidFill>
            <a:srgbClr val="8DA9D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F4513E-0DEF-2337-1F3E-7EA1E79A70EC}"/>
              </a:ext>
            </a:extLst>
          </p:cNvPr>
          <p:cNvSpPr txBox="1"/>
          <p:nvPr/>
        </p:nvSpPr>
        <p:spPr>
          <a:xfrm>
            <a:off x="3717985" y="1312061"/>
            <a:ext cx="7039156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Future Work and Improvements</a:t>
            </a:r>
          </a:p>
          <a:p>
            <a:endParaRPr lang="en-US" sz="1400" b="1" dirty="0"/>
          </a:p>
          <a:p>
            <a:pPr lvl="1"/>
            <a:r>
              <a:rPr lang="en-AU" sz="1400" b="1" dirty="0"/>
              <a:t>Enhanced User Experience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AU" sz="1400" dirty="0"/>
              <a:t>UI/UX Design Upgrades</a:t>
            </a:r>
          </a:p>
          <a:p>
            <a:pPr marL="1657350" lvl="3" indent="-285750">
              <a:buFont typeface="Courier New" panose="02070309020205020404" pitchFamily="49" charset="0"/>
              <a:buChar char="o"/>
            </a:pPr>
            <a:r>
              <a:rPr lang="en-AU" sz="1400" dirty="0"/>
              <a:t>Improved visual design and intuitive navigation</a:t>
            </a:r>
          </a:p>
          <a:p>
            <a:pPr marL="1657350" lvl="3" indent="-285750">
              <a:buFont typeface="Courier New" panose="02070309020205020404" pitchFamily="49" charset="0"/>
              <a:buChar char="o"/>
            </a:pPr>
            <a:r>
              <a:rPr lang="en-AU" sz="1400" dirty="0"/>
              <a:t>Interactive features (tooltips, tutorials) for guidance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AU" sz="1400" dirty="0"/>
              <a:t>Personalization Features</a:t>
            </a:r>
          </a:p>
          <a:p>
            <a:pPr marL="1657350" lvl="3" indent="-285750">
              <a:buFont typeface="Courier New" panose="02070309020205020404" pitchFamily="49" charset="0"/>
              <a:buChar char="o"/>
            </a:pPr>
            <a:r>
              <a:rPr lang="en-AU" sz="1400" dirty="0"/>
              <a:t>Machine learning for tailored recommendations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AU" sz="1400" dirty="0"/>
          </a:p>
          <a:p>
            <a:pPr lvl="1"/>
            <a:r>
              <a:rPr lang="en-AU" sz="1400" b="1" dirty="0"/>
              <a:t>Expanded Data Sources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AU" sz="1400" dirty="0"/>
              <a:t>Additional Financial Metrics</a:t>
            </a:r>
          </a:p>
          <a:p>
            <a:pPr marL="1657350" lvl="3" indent="-285750">
              <a:buFont typeface="Courier New" panose="02070309020205020404" pitchFamily="49" charset="0"/>
              <a:buChar char="o"/>
            </a:pPr>
            <a:r>
              <a:rPr lang="en-AU" sz="1400" dirty="0"/>
              <a:t>Incorporation of technical indicators and market sentiment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AU" sz="1400" dirty="0"/>
              <a:t>Broader Market Coverage</a:t>
            </a:r>
          </a:p>
          <a:p>
            <a:pPr marL="1657350" lvl="3" indent="-285750">
              <a:buFont typeface="Courier New" panose="02070309020205020404" pitchFamily="49" charset="0"/>
              <a:buChar char="o"/>
            </a:pPr>
            <a:r>
              <a:rPr lang="en-AU" sz="1400" dirty="0"/>
              <a:t>Inclusion of international stocks and commodities</a:t>
            </a:r>
          </a:p>
          <a:p>
            <a:pPr lvl="1"/>
            <a:endParaRPr lang="en-AU" sz="1400" b="1" dirty="0"/>
          </a:p>
          <a:p>
            <a:pPr lvl="1"/>
            <a:r>
              <a:rPr lang="en-AU" sz="1400" b="1" dirty="0"/>
              <a:t>Advanced Analytical Tools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AU" sz="1400" dirty="0"/>
              <a:t>Predictive Analytics</a:t>
            </a:r>
          </a:p>
          <a:p>
            <a:pPr marL="1657350" lvl="3" indent="-285750">
              <a:buFont typeface="Courier New" panose="02070309020205020404" pitchFamily="49" charset="0"/>
              <a:buChar char="o"/>
            </a:pPr>
            <a:r>
              <a:rPr lang="en-AU" sz="1400" dirty="0"/>
              <a:t>Sophisticated models for stock price forecasting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AU" sz="1400" dirty="0"/>
              <a:t>Portfolio Management Tools</a:t>
            </a:r>
          </a:p>
          <a:p>
            <a:pPr marL="1657350" lvl="3" indent="-285750">
              <a:buFont typeface="Courier New" panose="02070309020205020404" pitchFamily="49" charset="0"/>
              <a:buChar char="o"/>
            </a:pPr>
            <a:r>
              <a:rPr lang="en-US" sz="1400" dirty="0"/>
              <a:t>Simulate and manage investment portfolios</a:t>
            </a:r>
            <a:endParaRPr lang="en-AU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8CC6D8-A32C-27E7-8EAC-0C7ACC603B74}"/>
              </a:ext>
            </a:extLst>
          </p:cNvPr>
          <p:cNvSpPr txBox="1"/>
          <p:nvPr/>
        </p:nvSpPr>
        <p:spPr>
          <a:xfrm>
            <a:off x="0" y="751344"/>
            <a:ext cx="3260785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400" b="1" dirty="0"/>
              <a:t>Deployment and Practical Applications</a:t>
            </a:r>
          </a:p>
          <a:p>
            <a:endParaRPr lang="en-AU" sz="1400" b="1" dirty="0"/>
          </a:p>
          <a:p>
            <a:r>
              <a:rPr lang="en-AU" sz="1400" dirty="0"/>
              <a:t>Deployment Strategy: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400" dirty="0"/>
              <a:t>Integration into a Stream lit web app with options for user inputs and real-time data updates.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AU" sz="1400" dirty="0"/>
          </a:p>
          <a:p>
            <a:r>
              <a:rPr lang="en-AU" sz="1400" dirty="0"/>
              <a:t>User Inputs: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400" dirty="0"/>
              <a:t>Sidebar navigation for easy access to different sections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400" dirty="0"/>
              <a:t>Input forms for personalized recommendations (age, income, etc.)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AU" sz="1400" dirty="0"/>
          </a:p>
          <a:p>
            <a:r>
              <a:rPr lang="en-AU" sz="1400" dirty="0"/>
              <a:t>Real-Time Data Updates: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400" dirty="0"/>
              <a:t>Integration with </a:t>
            </a:r>
            <a:r>
              <a:rPr lang="en-AU" sz="1400" dirty="0" err="1"/>
              <a:t>yfinance</a:t>
            </a:r>
            <a:r>
              <a:rPr lang="en-AU" sz="1400" dirty="0"/>
              <a:t> for live stock prices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400" dirty="0"/>
              <a:t>Economic news via API for current market trends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AU" sz="1400" dirty="0"/>
          </a:p>
          <a:p>
            <a:r>
              <a:rPr lang="en-AU" sz="1400" b="1" dirty="0"/>
              <a:t>Challenges</a:t>
            </a:r>
            <a:r>
              <a:rPr lang="en-AU" sz="14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400" dirty="0"/>
              <a:t>Acknowledge deployment limitations (e.g., need for continuous data updates).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2129387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4FF277-030C-B8F1-6B2E-D91DBDAF0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29;p1">
            <a:extLst>
              <a:ext uri="{FF2B5EF4-FFF2-40B4-BE49-F238E27FC236}">
                <a16:creationId xmlns:a16="http://schemas.microsoft.com/office/drawing/2014/main" id="{7EF91B81-1622-3ABF-4572-19EF16FB1E2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14732" cy="62439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28E47E3-EB03-769B-3FB3-1CFEFD600665}"/>
              </a:ext>
            </a:extLst>
          </p:cNvPr>
          <p:cNvSpPr/>
          <p:nvPr/>
        </p:nvSpPr>
        <p:spPr>
          <a:xfrm>
            <a:off x="0" y="534838"/>
            <a:ext cx="3260785" cy="6323161"/>
          </a:xfrm>
          <a:prstGeom prst="rect">
            <a:avLst/>
          </a:prstGeom>
          <a:solidFill>
            <a:srgbClr val="8DA9D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A0BB14-1EEC-8F59-C881-E9C3E4F54C7B}"/>
              </a:ext>
            </a:extLst>
          </p:cNvPr>
          <p:cNvSpPr txBox="1"/>
          <p:nvPr/>
        </p:nvSpPr>
        <p:spPr>
          <a:xfrm>
            <a:off x="3879730" y="1090158"/>
            <a:ext cx="6103188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/>
              <a:t>Conclusion</a:t>
            </a:r>
          </a:p>
          <a:p>
            <a:endParaRPr lang="en-US" sz="1600" b="1" dirty="0"/>
          </a:p>
          <a:p>
            <a:r>
              <a:rPr lang="en-US" sz="1600" dirty="0"/>
              <a:t>The Investment Recommendation System provides personalized insights across stocks, gold, and real estate, empowering users to make informed investment decisions. Key features include: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Tailored Recommendations</a:t>
            </a:r>
            <a:r>
              <a:rPr lang="en-US" sz="1600" dirty="0"/>
              <a:t>: Customized investment suggestions based on user profiles.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Real-Time Stock Data</a:t>
            </a:r>
            <a:r>
              <a:rPr lang="en-US" sz="1600" dirty="0"/>
              <a:t>: Access to current prices, historical performance, and trade signals for US and AUS stocks.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Gold Insights</a:t>
            </a:r>
            <a:r>
              <a:rPr lang="en-US" sz="1600" dirty="0"/>
              <a:t>: Up-to-date forecasts and market trends for gold investments.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Educational Resources</a:t>
            </a:r>
            <a:r>
              <a:rPr lang="en-US" sz="1600" dirty="0"/>
              <a:t>: Guides on investment strategies and best practices.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Current Economic News</a:t>
            </a:r>
            <a:r>
              <a:rPr lang="en-US" sz="1600" dirty="0"/>
              <a:t>: Timely updates on market influences.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6D5E24-2529-0366-5289-313D2265BAC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5283" b="15896"/>
          <a:stretch/>
        </p:blipFill>
        <p:spPr>
          <a:xfrm>
            <a:off x="483438" y="2474515"/>
            <a:ext cx="2242509" cy="1908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960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14C8B4-2B7D-7829-DA4A-CB7BE7739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70ACD66-F0C2-44AB-96DC-51C9B074F94D}"/>
              </a:ext>
            </a:extLst>
          </p:cNvPr>
          <p:cNvSpPr txBox="1"/>
          <p:nvPr/>
        </p:nvSpPr>
        <p:spPr>
          <a:xfrm>
            <a:off x="3888218" y="5249668"/>
            <a:ext cx="689691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/>
              <a:t>Disclaimer</a:t>
            </a:r>
          </a:p>
          <a:p>
            <a:endParaRPr lang="en-US" sz="1400" dirty="0"/>
          </a:p>
          <a:p>
            <a:r>
              <a:rPr lang="en-US" sz="1400" dirty="0"/>
              <a:t>All contents discussed do not constitute investment advice.</a:t>
            </a:r>
          </a:p>
        </p:txBody>
      </p:sp>
      <p:pic>
        <p:nvPicPr>
          <p:cNvPr id="6" name="Google Shape;229;p1">
            <a:extLst>
              <a:ext uri="{FF2B5EF4-FFF2-40B4-BE49-F238E27FC236}">
                <a16:creationId xmlns:a16="http://schemas.microsoft.com/office/drawing/2014/main" id="{CB47496B-A692-AD32-564C-7E4492103E9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14732" cy="62439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2472C90-7418-C39F-9119-99FBD0CAD716}"/>
              </a:ext>
            </a:extLst>
          </p:cNvPr>
          <p:cNvSpPr/>
          <p:nvPr/>
        </p:nvSpPr>
        <p:spPr>
          <a:xfrm>
            <a:off x="0" y="534838"/>
            <a:ext cx="3260785" cy="6323161"/>
          </a:xfrm>
          <a:prstGeom prst="rect">
            <a:avLst/>
          </a:prstGeom>
          <a:solidFill>
            <a:srgbClr val="8DA9D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E7475D-019E-A283-FB9F-97CBA5690066}"/>
              </a:ext>
            </a:extLst>
          </p:cNvPr>
          <p:cNvSpPr txBox="1"/>
          <p:nvPr/>
        </p:nvSpPr>
        <p:spPr>
          <a:xfrm>
            <a:off x="4895461" y="2445088"/>
            <a:ext cx="442271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Questions?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b="1" dirty="0"/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Thank you for your attention!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2051" name="Picture 3" descr="Graphic cartoon character business analysis Vector Image">
            <a:extLst>
              <a:ext uri="{FF2B5EF4-FFF2-40B4-BE49-F238E27FC236}">
                <a16:creationId xmlns:a16="http://schemas.microsoft.com/office/drawing/2014/main" id="{FD750FDC-1E83-09E2-9971-29DE8A7D01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98"/>
          <a:stretch/>
        </p:blipFill>
        <p:spPr bwMode="auto">
          <a:xfrm>
            <a:off x="626373" y="2562046"/>
            <a:ext cx="1879878" cy="1871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1957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35DD83-D29D-2F6A-0379-5B528C18AD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29;p1">
            <a:extLst>
              <a:ext uri="{FF2B5EF4-FFF2-40B4-BE49-F238E27FC236}">
                <a16:creationId xmlns:a16="http://schemas.microsoft.com/office/drawing/2014/main" id="{0C3F116C-1958-7227-9711-0FF1758DFFC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14732" cy="62439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873FA28-F232-41F2-F96E-9E66B76C4A0A}"/>
              </a:ext>
            </a:extLst>
          </p:cNvPr>
          <p:cNvSpPr/>
          <p:nvPr/>
        </p:nvSpPr>
        <p:spPr>
          <a:xfrm>
            <a:off x="0" y="534838"/>
            <a:ext cx="3260785" cy="6323161"/>
          </a:xfrm>
          <a:prstGeom prst="rect">
            <a:avLst/>
          </a:prstGeom>
          <a:solidFill>
            <a:srgbClr val="8DA9D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5DDAFE-9D92-263E-5C31-FB8E089AC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6339" y="1995379"/>
            <a:ext cx="6532683" cy="44399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0BEF76E-2B68-D613-307E-285D727BAD2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3736"/>
          <a:stretch/>
        </p:blipFill>
        <p:spPr>
          <a:xfrm>
            <a:off x="465045" y="624391"/>
            <a:ext cx="1899373" cy="317639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C843E47-B6C1-B92C-9FDA-7A7DAAB6F1EC}"/>
              </a:ext>
            </a:extLst>
          </p:cNvPr>
          <p:cNvSpPr txBox="1"/>
          <p:nvPr/>
        </p:nvSpPr>
        <p:spPr>
          <a:xfrm>
            <a:off x="4356339" y="789897"/>
            <a:ext cx="5469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How much does the average Australian save?</a:t>
            </a:r>
            <a:endParaRPr lang="en-AU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B4566BD-3771-BF9F-FF26-DF369574181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1947" r="1789" b="5049"/>
          <a:stretch/>
        </p:blipFill>
        <p:spPr>
          <a:xfrm>
            <a:off x="465045" y="3771157"/>
            <a:ext cx="1899373" cy="3016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069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29;p1">
            <a:extLst>
              <a:ext uri="{FF2B5EF4-FFF2-40B4-BE49-F238E27FC236}">
                <a16:creationId xmlns:a16="http://schemas.microsoft.com/office/drawing/2014/main" id="{CF29F107-0F3B-3365-25A4-762B106D255B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14732" cy="62439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41FC8AA-FAC9-ACC1-AC31-DE961D9A9DD5}"/>
              </a:ext>
            </a:extLst>
          </p:cNvPr>
          <p:cNvSpPr/>
          <p:nvPr/>
        </p:nvSpPr>
        <p:spPr>
          <a:xfrm>
            <a:off x="0" y="534838"/>
            <a:ext cx="3260785" cy="6323161"/>
          </a:xfrm>
          <a:prstGeom prst="rect">
            <a:avLst/>
          </a:prstGeom>
          <a:solidFill>
            <a:srgbClr val="8DA9D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01AC134-FD92-917D-C3B1-C31D57D1F6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90513" y="1561146"/>
            <a:ext cx="231187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solidFill>
                  <a:schemeClr val="accent1">
                    <a:lumMod val="50000"/>
                  </a:schemeClr>
                </a:solidFill>
              </a:rPr>
              <a:t>Agenda:</a:t>
            </a:r>
            <a:endParaRPr kumimoji="0" lang="en-US" altLang="en-US" b="1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B43EE1-F783-C049-AD3E-96197C392B6F}"/>
              </a:ext>
            </a:extLst>
          </p:cNvPr>
          <p:cNvSpPr txBox="1"/>
          <p:nvPr/>
        </p:nvSpPr>
        <p:spPr>
          <a:xfrm>
            <a:off x="4425350" y="2126756"/>
            <a:ext cx="4630227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Overview</a:t>
            </a:r>
          </a:p>
          <a:p>
            <a:endParaRPr lang="en-US" sz="1600" dirty="0"/>
          </a:p>
          <a:p>
            <a:r>
              <a:rPr lang="en-US" sz="1600" dirty="0"/>
              <a:t>Business Problem</a:t>
            </a:r>
          </a:p>
          <a:p>
            <a:endParaRPr lang="en-US" sz="1600" dirty="0"/>
          </a:p>
          <a:p>
            <a:r>
              <a:rPr lang="en-US" sz="1600" dirty="0"/>
              <a:t>Exploring Data Analysis</a:t>
            </a:r>
          </a:p>
          <a:p>
            <a:endParaRPr lang="en-US" sz="1600" dirty="0"/>
          </a:p>
          <a:p>
            <a:r>
              <a:rPr lang="en-US" sz="1600" dirty="0"/>
              <a:t>Model Approach and Evaluation</a:t>
            </a:r>
          </a:p>
          <a:p>
            <a:endParaRPr lang="en-US" sz="1600" dirty="0"/>
          </a:p>
          <a:p>
            <a:r>
              <a:rPr lang="en-US" sz="1600" dirty="0"/>
              <a:t>Deployment and Practical Applications</a:t>
            </a:r>
          </a:p>
          <a:p>
            <a:endParaRPr lang="en-US" sz="1600" dirty="0"/>
          </a:p>
          <a:p>
            <a:r>
              <a:rPr lang="en-US" sz="1600" dirty="0"/>
              <a:t>Future Work and Improvements</a:t>
            </a:r>
          </a:p>
          <a:p>
            <a:endParaRPr lang="en-US" sz="1600" dirty="0"/>
          </a:p>
          <a:p>
            <a:r>
              <a:rPr lang="en-US" sz="1600" dirty="0"/>
              <a:t>Conclusion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FCB75E-3501-6973-CABD-FF0647323A1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b="10943"/>
          <a:stretch/>
        </p:blipFill>
        <p:spPr>
          <a:xfrm>
            <a:off x="366622" y="2535376"/>
            <a:ext cx="2527540" cy="1787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339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229;p1">
            <a:extLst>
              <a:ext uri="{FF2B5EF4-FFF2-40B4-BE49-F238E27FC236}">
                <a16:creationId xmlns:a16="http://schemas.microsoft.com/office/drawing/2014/main" id="{E12D2BC1-5DBF-6C1E-F426-82D63FEB8F0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14732" cy="62439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79746A9-EB63-9A78-489A-06B6CF0540E7}"/>
              </a:ext>
            </a:extLst>
          </p:cNvPr>
          <p:cNvSpPr/>
          <p:nvPr/>
        </p:nvSpPr>
        <p:spPr>
          <a:xfrm>
            <a:off x="0" y="534838"/>
            <a:ext cx="3260785" cy="6323161"/>
          </a:xfrm>
          <a:prstGeom prst="rect">
            <a:avLst/>
          </a:prstGeom>
          <a:solidFill>
            <a:srgbClr val="8DA9D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E8C63F-D3C1-ED7B-7C45-524818F7A9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517" y="849485"/>
            <a:ext cx="3157268" cy="5693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i="1" dirty="0">
                <a:solidFill>
                  <a:schemeClr val="accent1">
                    <a:lumMod val="50000"/>
                  </a:schemeClr>
                </a:solidFill>
              </a:rPr>
              <a:t>Problem Statement: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Many individuals lack personalized guidance in making investment decisions. There is a need for an automated system that caters to diverse financial backgrounds and goals.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i="1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How can personalized investment recommendations be automated to aid individual financial decision-making?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i="1" dirty="0">
                <a:solidFill>
                  <a:schemeClr val="accent1">
                    <a:lumMod val="50000"/>
                  </a:schemeClr>
                </a:solidFill>
              </a:rPr>
              <a:t>Impact: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Financial planning affects individuals' economic security. Improved recommendations can enhance decision-making, leading to better financial outcomes.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i="1" dirty="0">
                <a:solidFill>
                  <a:schemeClr val="accent1">
                    <a:lumMod val="50000"/>
                  </a:schemeClr>
                </a:solidFill>
              </a:rPr>
              <a:t>Objective: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 develop a model that provides personalized investment options based on user demographics, goals, and financial behavior.</a:t>
            </a:r>
            <a:endParaRPr kumimoji="0" lang="en-US" altLang="en-US" sz="140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26E808-F686-327E-7367-A3EEC37E4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4651" y="534838"/>
            <a:ext cx="6326443" cy="37093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268B9B-33A8-F12A-CCCF-4C1E7432F87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t="10692"/>
          <a:stretch/>
        </p:blipFill>
        <p:spPr>
          <a:xfrm>
            <a:off x="8984702" y="4160282"/>
            <a:ext cx="3020683" cy="2697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380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29;p1">
            <a:extLst>
              <a:ext uri="{FF2B5EF4-FFF2-40B4-BE49-F238E27FC236}">
                <a16:creationId xmlns:a16="http://schemas.microsoft.com/office/drawing/2014/main" id="{B8CB164E-CBE5-142C-FA4E-E8759748134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14732" cy="62439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B616BC2-ED6D-8AAB-9301-0AE2DE265DFD}"/>
              </a:ext>
            </a:extLst>
          </p:cNvPr>
          <p:cNvSpPr/>
          <p:nvPr/>
        </p:nvSpPr>
        <p:spPr>
          <a:xfrm>
            <a:off x="0" y="534838"/>
            <a:ext cx="3260785" cy="6323161"/>
          </a:xfrm>
          <a:prstGeom prst="rect">
            <a:avLst/>
          </a:prstGeom>
          <a:solidFill>
            <a:srgbClr val="8DA9D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A5D571-21A9-BE2A-0080-BADC76704B58}"/>
              </a:ext>
            </a:extLst>
          </p:cNvPr>
          <p:cNvSpPr txBox="1"/>
          <p:nvPr/>
        </p:nvSpPr>
        <p:spPr>
          <a:xfrm>
            <a:off x="4373592" y="491523"/>
            <a:ext cx="7306574" cy="2690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4472C4"/>
                </a:solidFill>
              </a:rPr>
              <a:t>Project Context: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 real-time investment recommendation system built with Python and Machine Learning for beginners and intermediate users to invest in various popular Investment options such as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Stock Market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 market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Australia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Gold futures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Real Estate recommendation - NSW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36E96D-B993-0ACF-8D28-44FF692453BF}"/>
              </a:ext>
            </a:extLst>
          </p:cNvPr>
          <p:cNvSpPr txBox="1"/>
          <p:nvPr/>
        </p:nvSpPr>
        <p:spPr>
          <a:xfrm>
            <a:off x="4359078" y="3277121"/>
            <a:ext cx="7191691" cy="1720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1600" dirty="0">
                <a:solidFill>
                  <a:srgbClr val="4472C4"/>
                </a:solidFill>
              </a:rPr>
              <a:t>Key Components: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 Collection: Utilizing financial data from various sources.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User Profiling: Analysing user demographics and financial situations.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Recommendation Engine: Providing tailored investment recommendations.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Market Analysis: Incorporating live data for real-time insights.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FA3324-B2E1-5072-659D-0488DD27C3DB}"/>
              </a:ext>
            </a:extLst>
          </p:cNvPr>
          <p:cNvSpPr txBox="1"/>
          <p:nvPr/>
        </p:nvSpPr>
        <p:spPr>
          <a:xfrm>
            <a:off x="4373592" y="5219170"/>
            <a:ext cx="338155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600" dirty="0">
                <a:solidFill>
                  <a:srgbClr val="4472C4"/>
                </a:solidFill>
              </a:rPr>
              <a:t>Data Sources:</a:t>
            </a:r>
          </a:p>
        </p:txBody>
      </p:sp>
      <p:pic>
        <p:nvPicPr>
          <p:cNvPr id="4098" name="Picture 2" descr="Department of Family and Community Services (NSW) - BCEC">
            <a:extLst>
              <a:ext uri="{FF2B5EF4-FFF2-40B4-BE49-F238E27FC236}">
                <a16:creationId xmlns:a16="http://schemas.microsoft.com/office/drawing/2014/main" id="{B46E75F1-8D70-5F41-BD5A-29C4CD51D8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9" t="24609" r="5903" b="26227"/>
          <a:stretch/>
        </p:blipFill>
        <p:spPr bwMode="auto">
          <a:xfrm>
            <a:off x="6630991" y="5496156"/>
            <a:ext cx="1186225" cy="655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4A43784-538F-5C97-9C50-C4DED27DB3D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7316" t="18329" r="27402" b="17610"/>
          <a:stretch/>
        </p:blipFill>
        <p:spPr>
          <a:xfrm>
            <a:off x="5391841" y="5637504"/>
            <a:ext cx="801925" cy="46675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FE42E11-1C40-7318-7AE1-E6B6B96E69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8889" y="5466320"/>
            <a:ext cx="687236" cy="62582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F296020-D6ED-957E-22A8-151CE3BE6E9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5338" t="6434" r="3286"/>
          <a:stretch/>
        </p:blipFill>
        <p:spPr>
          <a:xfrm>
            <a:off x="219597" y="3076445"/>
            <a:ext cx="4077412" cy="2312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153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229;p1">
            <a:extLst>
              <a:ext uri="{FF2B5EF4-FFF2-40B4-BE49-F238E27FC236}">
                <a16:creationId xmlns:a16="http://schemas.microsoft.com/office/drawing/2014/main" id="{48DDACD6-05C4-CB83-317E-38DDC881835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14732" cy="62439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FFA1510-89A8-9733-7D1A-AD33B4AF2108}"/>
              </a:ext>
            </a:extLst>
          </p:cNvPr>
          <p:cNvSpPr/>
          <p:nvPr/>
        </p:nvSpPr>
        <p:spPr>
          <a:xfrm>
            <a:off x="0" y="534838"/>
            <a:ext cx="3260785" cy="6323161"/>
          </a:xfrm>
          <a:prstGeom prst="rect">
            <a:avLst/>
          </a:prstGeom>
          <a:solidFill>
            <a:srgbClr val="8DA9D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12A7A73-CC67-454A-37EC-0C755E49C5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5307"/>
          <a:stretch/>
        </p:blipFill>
        <p:spPr>
          <a:xfrm>
            <a:off x="141557" y="1611568"/>
            <a:ext cx="4340281" cy="36348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63069FD-F223-5563-F7FD-B1D0C6133E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8469" y="1012201"/>
            <a:ext cx="1850775" cy="255688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4B36DCF-87E1-6F1C-AA8B-141F66B4C2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2252" y="0"/>
            <a:ext cx="3776832" cy="22402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29154F3-A707-A03F-1CBF-7AF031148A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7694" y="2869078"/>
            <a:ext cx="4894306" cy="255688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B091B8A-2146-42EF-532B-C20ABC275A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98310" y="4617726"/>
            <a:ext cx="3967159" cy="221396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1A0D0F5-8752-2E65-73A0-A1E1AEE3DB1B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</a:blip>
          <a:stretch>
            <a:fillRect/>
          </a:stretch>
        </p:blipFill>
        <p:spPr>
          <a:xfrm rot="5913013">
            <a:off x="5481527" y="3137699"/>
            <a:ext cx="1175054" cy="131606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8EDE912-311A-9462-93BF-86347159C20E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273026">
            <a:off x="6235930" y="1512828"/>
            <a:ext cx="690470" cy="77332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A180F81-2352-301B-E229-880962CDA202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4134421">
            <a:off x="6435499" y="2443437"/>
            <a:ext cx="952764" cy="106709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A6345D5-5DF2-E425-8C64-2264AD97ABB5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1128071">
            <a:off x="3855995" y="1609526"/>
            <a:ext cx="852183" cy="95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49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B3558D-CAC4-E5E5-745A-D3C7C31108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29;p1">
            <a:extLst>
              <a:ext uri="{FF2B5EF4-FFF2-40B4-BE49-F238E27FC236}">
                <a16:creationId xmlns:a16="http://schemas.microsoft.com/office/drawing/2014/main" id="{D4E1C9B8-2A6C-2856-1981-FFDB94E02FD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14732" cy="62439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F1F2804-8962-AF51-53A6-FF3137366DA3}"/>
              </a:ext>
            </a:extLst>
          </p:cNvPr>
          <p:cNvSpPr/>
          <p:nvPr/>
        </p:nvSpPr>
        <p:spPr>
          <a:xfrm>
            <a:off x="0" y="534838"/>
            <a:ext cx="3260785" cy="6323161"/>
          </a:xfrm>
          <a:prstGeom prst="rect">
            <a:avLst/>
          </a:prstGeom>
          <a:solidFill>
            <a:srgbClr val="8DA9D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677649-FB55-666E-C2ED-7F8BDFDE7060}"/>
              </a:ext>
            </a:extLst>
          </p:cNvPr>
          <p:cNvSpPr txBox="1"/>
          <p:nvPr/>
        </p:nvSpPr>
        <p:spPr>
          <a:xfrm>
            <a:off x="0" y="1818981"/>
            <a:ext cx="3260785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4472C4"/>
                </a:solidFill>
              </a:rPr>
              <a:t>Stock Recommendation:</a:t>
            </a:r>
          </a:p>
          <a:p>
            <a:endParaRPr lang="en-US" sz="1400" dirty="0">
              <a:solidFill>
                <a:srgbClr val="4472C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Ticker list for US: </a:t>
            </a:r>
          </a:p>
          <a:p>
            <a:pPr lvl="1"/>
            <a:r>
              <a:rPr lang="en-US" sz="1400" dirty="0"/>
              <a:t>AAPL, NVDA, MSFT, GOOG, AMZN, META, TSLA, WMT, JPM, XOM, HD, PG, JNJ, BAC, KO, NFLX, AMD, BABA, MCD, CSCO, IBM, GE, VZ, DIS, PFE, T, C, INTC, BA, F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Ticker list for AUS: </a:t>
            </a:r>
          </a:p>
          <a:p>
            <a:pPr lvl="1"/>
            <a:r>
              <a:rPr lang="en-US" sz="1400" dirty="0"/>
              <a:t>CBA.AX, ANZ.AX, WBC.AX, NAB.AX, BHP.AX, CSL.AX, TLS.AX, WOW.AX, QBE.AX, RIO.AX</a:t>
            </a:r>
          </a:p>
          <a:p>
            <a:pPr lvl="1"/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Stock data for the last 6 months are used.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131 rows and 8 columns each stock</a:t>
            </a:r>
          </a:p>
          <a:p>
            <a:endParaRPr lang="en-US" sz="1400" dirty="0"/>
          </a:p>
          <a:p>
            <a:endParaRPr lang="en-US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99AB17-16C0-7636-3673-23DF761A6379}"/>
              </a:ext>
            </a:extLst>
          </p:cNvPr>
          <p:cNvSpPr txBox="1"/>
          <p:nvPr/>
        </p:nvSpPr>
        <p:spPr>
          <a:xfrm>
            <a:off x="0" y="1068701"/>
            <a:ext cx="31809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Exploratory Data Analysis (EDA)</a:t>
            </a:r>
            <a:endParaRPr lang="en-AU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1CB2390-2A78-A25D-D129-165C165B1F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5624" y="3063081"/>
            <a:ext cx="4464112" cy="213445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6F0F1D5-5412-CD6D-7F3B-5A6CD823C9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3767" y="5296915"/>
            <a:ext cx="2930425" cy="142306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962C529-378F-DE8A-DE9F-AAE7DC8921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6767" y="340700"/>
            <a:ext cx="6976415" cy="2519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756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F6CC3-0DA5-9C91-894C-BEC7AEFA61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29;p1">
            <a:extLst>
              <a:ext uri="{FF2B5EF4-FFF2-40B4-BE49-F238E27FC236}">
                <a16:creationId xmlns:a16="http://schemas.microsoft.com/office/drawing/2014/main" id="{BBC20600-501C-74DD-06C4-450B8AC2219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14732" cy="62439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E9D310D-7964-EFCE-5734-3C12F6915555}"/>
              </a:ext>
            </a:extLst>
          </p:cNvPr>
          <p:cNvSpPr/>
          <p:nvPr/>
        </p:nvSpPr>
        <p:spPr>
          <a:xfrm>
            <a:off x="0" y="534838"/>
            <a:ext cx="3260785" cy="6323161"/>
          </a:xfrm>
          <a:prstGeom prst="rect">
            <a:avLst/>
          </a:prstGeom>
          <a:solidFill>
            <a:srgbClr val="8DA9D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F6C046-EDE6-7D60-85A6-9B15FDE833D7}"/>
              </a:ext>
            </a:extLst>
          </p:cNvPr>
          <p:cNvSpPr txBox="1"/>
          <p:nvPr/>
        </p:nvSpPr>
        <p:spPr>
          <a:xfrm>
            <a:off x="0" y="1031442"/>
            <a:ext cx="3260785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400" dirty="0"/>
          </a:p>
          <a:p>
            <a:r>
              <a:rPr lang="en-US" sz="1400" dirty="0">
                <a:solidFill>
                  <a:srgbClr val="4472C4"/>
                </a:solidFill>
              </a:rPr>
              <a:t>Gold Recommendation: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Gold_ticker</a:t>
            </a:r>
            <a:r>
              <a:rPr lang="en-US" sz="1400" dirty="0"/>
              <a:t> used is GC=F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Data from 2022-2024(oct) used.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609 rows and 6 columns each stock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>
                <a:solidFill>
                  <a:srgbClr val="4472C4"/>
                </a:solidFill>
              </a:rPr>
              <a:t>Real-estate Recommendation: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Data from 2022(Q1)-2024(Q1) used.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12,624 rows and 13 columns each stock.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After cleaning 9221 rows and 13 columns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99B922-2778-056C-6FBA-5333C68B18A8}"/>
              </a:ext>
            </a:extLst>
          </p:cNvPr>
          <p:cNvSpPr txBox="1"/>
          <p:nvPr/>
        </p:nvSpPr>
        <p:spPr>
          <a:xfrm>
            <a:off x="0" y="662110"/>
            <a:ext cx="31809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Exploratory Data Analysis (EDA)</a:t>
            </a:r>
            <a:endParaRPr lang="en-AU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C965BA7-7C1C-5499-5A4A-EA8AE40826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8598" y="666398"/>
            <a:ext cx="4747005" cy="276260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4A55468-6F5C-7E58-7172-FF7CA12210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1217" y="1031442"/>
            <a:ext cx="2561264" cy="225149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FBB75C6-B8CB-9E74-A891-42B42FACE030}"/>
              </a:ext>
            </a:extLst>
          </p:cNvPr>
          <p:cNvSpPr txBox="1"/>
          <p:nvPr/>
        </p:nvSpPr>
        <p:spPr>
          <a:xfrm>
            <a:off x="8886616" y="312195"/>
            <a:ext cx="265046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Used returns (percentage change) instead of raw prices for correlation analysis</a:t>
            </a:r>
            <a:endParaRPr lang="en-AU" sz="14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32405B8-421C-F51E-964E-4373D0448E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7142" y="3696418"/>
            <a:ext cx="2999474" cy="2863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600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D49FC3-BA0E-5FF3-311D-8CF3B4DC0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29;p1">
            <a:extLst>
              <a:ext uri="{FF2B5EF4-FFF2-40B4-BE49-F238E27FC236}">
                <a16:creationId xmlns:a16="http://schemas.microsoft.com/office/drawing/2014/main" id="{70907099-39BF-DE17-D9C0-B69D20A19D5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14732" cy="62439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4C025A3-3013-FA94-2C72-D0A3B8474E55}"/>
              </a:ext>
            </a:extLst>
          </p:cNvPr>
          <p:cNvSpPr/>
          <p:nvPr/>
        </p:nvSpPr>
        <p:spPr>
          <a:xfrm>
            <a:off x="0" y="534838"/>
            <a:ext cx="3260785" cy="6323161"/>
          </a:xfrm>
          <a:prstGeom prst="rect">
            <a:avLst/>
          </a:prstGeom>
          <a:solidFill>
            <a:srgbClr val="8DA9D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76AACC-6E9D-5135-A1FB-8D12BB969816}"/>
              </a:ext>
            </a:extLst>
          </p:cNvPr>
          <p:cNvSpPr txBox="1"/>
          <p:nvPr/>
        </p:nvSpPr>
        <p:spPr>
          <a:xfrm>
            <a:off x="0" y="745455"/>
            <a:ext cx="31809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Modeling Approach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661BD6-9522-0A30-B912-90D6DBD8867C}"/>
              </a:ext>
            </a:extLst>
          </p:cNvPr>
          <p:cNvSpPr txBox="1"/>
          <p:nvPr/>
        </p:nvSpPr>
        <p:spPr>
          <a:xfrm>
            <a:off x="54691" y="1181513"/>
            <a:ext cx="3248477" cy="5445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472C4"/>
                </a:solidFill>
              </a:rPr>
              <a:t>Stock Recommendation: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Models: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Linear Regression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RandomForestRegressor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+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Gridsearch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LSTM</a:t>
            </a:r>
          </a:p>
          <a:p>
            <a:pPr marL="342900" indent="-342900">
              <a:buFont typeface="+mj-lt"/>
              <a:buAutoNum type="arabicPeriod"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sz="1400" dirty="0">
              <a:solidFill>
                <a:srgbClr val="4472C4"/>
              </a:solidFill>
            </a:endParaRPr>
          </a:p>
          <a:p>
            <a:endParaRPr lang="en-US" sz="1400" dirty="0">
              <a:solidFill>
                <a:srgbClr val="4472C4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472C4"/>
                </a:solidFill>
              </a:rPr>
              <a:t>Gold Recommendation: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Models: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Linear Regression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Prophet</a:t>
            </a:r>
          </a:p>
          <a:p>
            <a:endParaRPr lang="en-US" sz="1400" dirty="0">
              <a:solidFill>
                <a:srgbClr val="4472C4"/>
              </a:solidFill>
            </a:endParaRPr>
          </a:p>
          <a:p>
            <a:endParaRPr lang="en-US" sz="1400" dirty="0">
              <a:solidFill>
                <a:srgbClr val="4472C4"/>
              </a:solidFill>
            </a:endParaRPr>
          </a:p>
          <a:p>
            <a:endParaRPr lang="en-US" sz="1400" dirty="0">
              <a:solidFill>
                <a:srgbClr val="4472C4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472C4"/>
                </a:solidFill>
              </a:rPr>
              <a:t>Real-estate Recommendation: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Model: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Linear Regression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6DAB538-6B75-30CE-BA5F-4E89C2B24F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9747" y="774330"/>
            <a:ext cx="4196937" cy="70482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6D962E9-FA32-04CB-E47C-F11303DFF8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485" y="1746600"/>
            <a:ext cx="4019459" cy="61149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6F55040-E3E6-9772-CC28-F421175B04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9947" y="745455"/>
            <a:ext cx="4217141" cy="22842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F0F4FAF-C3DC-8BA1-4DA1-0581FD9F48D1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tx2">
                <a:lumMod val="20000"/>
                <a:lumOff val="80000"/>
                <a:tint val="45000"/>
                <a:satMod val="400000"/>
              </a:schemeClr>
            </a:duotone>
          </a:blip>
          <a:srcRect r="3322" b="6353"/>
          <a:stretch/>
        </p:blipFill>
        <p:spPr>
          <a:xfrm>
            <a:off x="3680765" y="4163261"/>
            <a:ext cx="3925988" cy="48054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9236BB2-B1E4-D50F-F8AE-CFEBB9A211A9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r="5964"/>
          <a:stretch/>
        </p:blipFill>
        <p:spPr>
          <a:xfrm>
            <a:off x="8089338" y="3756809"/>
            <a:ext cx="4047971" cy="251050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16BD230-C43D-EBEB-6B02-59C3FC3E88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01956" y="5085132"/>
            <a:ext cx="1082292" cy="45696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FE005BE-E6E6-40E9-6E2A-60EA30006EB8}"/>
              </a:ext>
            </a:extLst>
          </p:cNvPr>
          <p:cNvSpPr txBox="1"/>
          <p:nvPr/>
        </p:nvSpPr>
        <p:spPr>
          <a:xfrm>
            <a:off x="3608485" y="3839023"/>
            <a:ext cx="295621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400" dirty="0">
                <a:solidFill>
                  <a:srgbClr val="4472C4"/>
                </a:solidFill>
              </a:rPr>
              <a:t>Linear Regression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87F690E-B801-6129-9DB6-5BB1CF9B2FE5}"/>
              </a:ext>
            </a:extLst>
          </p:cNvPr>
          <p:cNvSpPr txBox="1"/>
          <p:nvPr/>
        </p:nvSpPr>
        <p:spPr>
          <a:xfrm>
            <a:off x="3519747" y="542507"/>
            <a:ext cx="295621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400" dirty="0">
                <a:solidFill>
                  <a:srgbClr val="4472C4"/>
                </a:solidFill>
              </a:rPr>
              <a:t>Linear Regression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CB36E5-F5E9-9CCE-F2E1-A4211700051B}"/>
              </a:ext>
            </a:extLst>
          </p:cNvPr>
          <p:cNvSpPr txBox="1"/>
          <p:nvPr/>
        </p:nvSpPr>
        <p:spPr>
          <a:xfrm>
            <a:off x="3519747" y="1468472"/>
            <a:ext cx="308753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400" dirty="0" err="1">
                <a:solidFill>
                  <a:srgbClr val="4472C4"/>
                </a:solidFill>
              </a:rPr>
              <a:t>RandomForestRegressor</a:t>
            </a:r>
            <a:r>
              <a:rPr lang="en-AU" sz="1400" dirty="0">
                <a:solidFill>
                  <a:srgbClr val="4472C4"/>
                </a:solidFill>
              </a:rPr>
              <a:t> + </a:t>
            </a:r>
            <a:r>
              <a:rPr lang="en-AU" sz="1400" dirty="0" err="1">
                <a:solidFill>
                  <a:srgbClr val="4472C4"/>
                </a:solidFill>
              </a:rPr>
              <a:t>Gridsearch</a:t>
            </a:r>
            <a:endParaRPr lang="en-AU" sz="1400" dirty="0">
              <a:solidFill>
                <a:srgbClr val="4472C4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9F4A442-5013-2C6B-B53B-FC282F5A1062}"/>
              </a:ext>
            </a:extLst>
          </p:cNvPr>
          <p:cNvSpPr txBox="1"/>
          <p:nvPr/>
        </p:nvSpPr>
        <p:spPr>
          <a:xfrm>
            <a:off x="3531799" y="2332504"/>
            <a:ext cx="25642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400" dirty="0">
                <a:solidFill>
                  <a:srgbClr val="4472C4"/>
                </a:solidFill>
              </a:rPr>
              <a:t>Long short-term memory 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6EC52E6A-E74B-610F-1D6E-12541A976C70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chemeClr val="tx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608485" y="6284605"/>
            <a:ext cx="3248478" cy="304843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BAB5DE7-219D-4AB3-02BF-EB569AA01703}"/>
              </a:ext>
            </a:extLst>
          </p:cNvPr>
          <p:cNvSpPr txBox="1"/>
          <p:nvPr/>
        </p:nvSpPr>
        <p:spPr>
          <a:xfrm>
            <a:off x="3608485" y="4760894"/>
            <a:ext cx="18740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400" dirty="0">
                <a:solidFill>
                  <a:srgbClr val="4472C4"/>
                </a:solidFill>
              </a:rPr>
              <a:t>Prophet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66CAE5C8-D1B7-CAF0-6F89-2EE1B31D8679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chemeClr val="tx2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608484" y="2567563"/>
            <a:ext cx="4377925" cy="68681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B7334495-6CCE-7C4B-283F-D3E62312D047}"/>
              </a:ext>
            </a:extLst>
          </p:cNvPr>
          <p:cNvSpPr txBox="1"/>
          <p:nvPr/>
        </p:nvSpPr>
        <p:spPr>
          <a:xfrm>
            <a:off x="8399790" y="403966"/>
            <a:ext cx="295621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400" dirty="0">
                <a:solidFill>
                  <a:srgbClr val="4472C4"/>
                </a:solidFill>
              </a:rPr>
              <a:t>Best Model Actual vs predicted </a:t>
            </a:r>
            <a:r>
              <a:rPr lang="en-AU" sz="1400" b="1" dirty="0">
                <a:solidFill>
                  <a:srgbClr val="4472C4"/>
                </a:solidFill>
              </a:rPr>
              <a:t>Stocks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49334DC-7D19-5790-1291-7876121534B1}"/>
              </a:ext>
            </a:extLst>
          </p:cNvPr>
          <p:cNvSpPr txBox="1"/>
          <p:nvPr/>
        </p:nvSpPr>
        <p:spPr>
          <a:xfrm>
            <a:off x="8576038" y="3449032"/>
            <a:ext cx="33859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400" dirty="0">
                <a:solidFill>
                  <a:srgbClr val="4472C4"/>
                </a:solidFill>
              </a:rPr>
              <a:t>Best Model Actual vs predicted </a:t>
            </a:r>
            <a:r>
              <a:rPr lang="en-AU" sz="1400" b="1" dirty="0">
                <a:solidFill>
                  <a:srgbClr val="4472C4"/>
                </a:solidFill>
              </a:rPr>
              <a:t>Gold price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732531E-A23A-74DC-3E78-F10E20E85A2A}"/>
              </a:ext>
            </a:extLst>
          </p:cNvPr>
          <p:cNvSpPr txBox="1"/>
          <p:nvPr/>
        </p:nvSpPr>
        <p:spPr>
          <a:xfrm>
            <a:off x="3531799" y="5976828"/>
            <a:ext cx="295621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400" dirty="0">
                <a:solidFill>
                  <a:srgbClr val="4472C4"/>
                </a:solidFill>
              </a:rPr>
              <a:t>Linear Regression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F4C88AD3-F84E-E24D-3EC7-3CB11884AE4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812252" y="6211684"/>
            <a:ext cx="405655" cy="40565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472D6B62-C590-7015-C941-E8C8986F3EE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812251" y="4260541"/>
            <a:ext cx="405655" cy="40565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3C11DB6B-C439-BA1F-0C1E-47C08075E26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812251" y="2475827"/>
            <a:ext cx="405655" cy="405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5422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3236</TotalTime>
  <Words>804</Words>
  <Application>Microsoft Office PowerPoint</Application>
  <PresentationFormat>Widescreen</PresentationFormat>
  <Paragraphs>166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Vinitha S</dc:creator>
  <cp:lastModifiedBy>Vinitha S</cp:lastModifiedBy>
  <cp:revision>30</cp:revision>
  <dcterms:created xsi:type="dcterms:W3CDTF">2024-10-31T11:54:14Z</dcterms:created>
  <dcterms:modified xsi:type="dcterms:W3CDTF">2024-11-03T03:53:51Z</dcterms:modified>
</cp:coreProperties>
</file>

<file path=docProps/thumbnail.jpeg>
</file>